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256" r:id="rId2"/>
    <p:sldId id="261" r:id="rId3"/>
    <p:sldId id="257" r:id="rId4"/>
    <p:sldId id="269" r:id="rId5"/>
    <p:sldId id="277" r:id="rId6"/>
    <p:sldId id="278" r:id="rId7"/>
    <p:sldId id="281" r:id="rId8"/>
    <p:sldId id="283" r:id="rId9"/>
    <p:sldId id="286" r:id="rId10"/>
    <p:sldId id="271" r:id="rId11"/>
    <p:sldId id="284" r:id="rId12"/>
    <p:sldId id="285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264" userDrawn="1">
          <p15:clr>
            <a:srgbClr val="A4A3A4"/>
          </p15:clr>
        </p15:guide>
        <p15:guide id="2" pos="6720" userDrawn="1">
          <p15:clr>
            <a:srgbClr val="A4A3A4"/>
          </p15:clr>
        </p15:guide>
        <p15:guide id="3" orient="horz" pos="1008" userDrawn="1">
          <p15:clr>
            <a:srgbClr val="A4A3A4"/>
          </p15:clr>
        </p15:guide>
        <p15:guide id="4" pos="535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B3C1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B301B821-A1FF-4177-AEE7-76D212191A0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426" autoAdjust="0"/>
    <p:restoredTop sz="94633"/>
  </p:normalViewPr>
  <p:slideViewPr>
    <p:cSldViewPr snapToGrid="0">
      <p:cViewPr varScale="1">
        <p:scale>
          <a:sx n="82" d="100"/>
          <a:sy n="82" d="100"/>
        </p:scale>
        <p:origin x="1114" y="58"/>
      </p:cViewPr>
      <p:guideLst>
        <p:guide pos="264"/>
        <p:guide pos="6720"/>
        <p:guide orient="horz" pos="1008"/>
        <p:guide pos="535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2784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B33BB8-6C7A-4BE0-9B55-9EAC48D52EC6}" type="datetimeFigureOut">
              <a:rPr lang="en-US"/>
              <a:t>8/2/2019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F7AA83-DE31-4E93-AB07-EF7FB05F6670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2129038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1EF64-F73B-4314-BB6F-BC0937BBDF19}" type="datetimeFigureOut">
              <a:rPr lang="en-US"/>
              <a:t>8/2/2019</a:t>
            </a:fld>
            <a:endParaRPr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5E2820-AFE1-45FA-949E-17BDB534E1DC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579979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5E2820-AFE1-45FA-949E-17BDB534E1DC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9915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542409-6A04-4DC6-AC3A-D3758287A8F2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09355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542409-6A04-4DC6-AC3A-D3758287A8F2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76560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542409-6A04-4DC6-AC3A-D3758287A8F2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67957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5213" y="304800"/>
            <a:ext cx="7091361" cy="2793906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66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5213" y="3108804"/>
            <a:ext cx="7091361" cy="8382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B9702-7FBF-4720-8670-571C5E7EEDDE}" type="datetime1">
              <a:rPr lang="en-US"/>
              <a:t>8/2/2019</a:t>
            </a:fld>
            <a:endParaRPr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BFFB2-86D9-4B8F-A59A-553A60B94BBE}" type="slidenum">
              <a:rPr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905470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427AEA-BBBB-4C9B-AB23-214EAA8AB789}" type="datetime1">
              <a:rPr lang="en-US"/>
              <a:t>8/2/2019</a:t>
            </a:fld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BFFB2-86D9-4B8F-A59A-553A60B94BBE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076664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865014" y="304801"/>
            <a:ext cx="1715800" cy="5410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09800" y="304801"/>
            <a:ext cx="7502814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91CA30-F5CD-4CA0-B16A-349C6F830700}" type="datetime1">
              <a:rPr lang="en-US"/>
              <a:t>8/2/2019</a:t>
            </a:fld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BFFB2-86D9-4B8F-A59A-553A60B94BBE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994977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3AF48E-ABA0-4B58-B562-D1D7408067C4}" type="datetime1">
              <a:rPr lang="en-US"/>
              <a:t>8/2/2019</a:t>
            </a:fld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BFFB2-86D9-4B8F-A59A-553A60B94BBE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899905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0013" y="1600200"/>
            <a:ext cx="6400801" cy="2486025"/>
          </a:xfrm>
        </p:spPr>
        <p:txBody>
          <a:bodyPr anchor="b">
            <a:normAutofit/>
          </a:bodyPr>
          <a:lstStyle>
            <a:lvl1pPr>
              <a:defRPr sz="52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80011" y="4105029"/>
            <a:ext cx="6400801" cy="91440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accent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5034C-8BD9-4B0C-893B-33834FAB227F}" type="datetime1">
              <a:rPr lang="en-US"/>
              <a:t>8/2/2019</a:t>
            </a:fld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BFFB2-86D9-4B8F-A59A-553A60B94BBE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179164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08213" y="1600200"/>
            <a:ext cx="4572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008813" y="1600200"/>
            <a:ext cx="4572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D787AA-CBCD-47F9-A04C-7106C508CDE4}" type="datetime1">
              <a:rPr lang="en-US"/>
              <a:t>8/2/2019</a:t>
            </a:fld>
            <a:endParaRPr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BFFB2-86D9-4B8F-A59A-553A60B94BBE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077512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08213" y="1600200"/>
            <a:ext cx="4572000" cy="823912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1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08213" y="2505075"/>
            <a:ext cx="4572000" cy="33375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008813" y="1600200"/>
            <a:ext cx="4572000" cy="823912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1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008813" y="2505075"/>
            <a:ext cx="4572000" cy="33375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1CC9DD-75F5-4611-BA0B-CFB1A226639C}" type="datetime1">
              <a:rPr lang="en-US"/>
              <a:t>8/2/2019</a:t>
            </a:fld>
            <a:endParaRPr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BFFB2-86D9-4B8F-A59A-553A60B94BBE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330463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0F1F9-2D3D-4243-878F-D000C3F2A1C4}" type="datetime1">
              <a:rPr lang="en-US"/>
              <a:t>8/2/2019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BFFB2-86D9-4B8F-A59A-553A60B94BBE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983093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BCBE8-1824-4658-A8BB-BECFAEB7E35A}" type="datetime1">
              <a:rPr lang="en-US"/>
              <a:t>8/2/2019</a:t>
            </a:fld>
            <a:endParaRPr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BFFB2-86D9-4B8F-A59A-553A60B94BBE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225268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37612" y="2277477"/>
            <a:ext cx="2743201" cy="2322178"/>
          </a:xfrm>
        </p:spPr>
        <p:txBody>
          <a:bodyPr anchor="b">
            <a:normAutofit/>
          </a:bodyPr>
          <a:lstStyle>
            <a:lvl1pPr>
              <a:defRPr sz="2600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3813" y="533400"/>
            <a:ext cx="6858000" cy="4800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37614" y="4583187"/>
            <a:ext cx="2743200" cy="1131813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85CD17-C377-4DE5-9FCA-CC7471605C58}" type="datetime1">
              <a:rPr lang="en-US"/>
              <a:t>8/2/2019</a:t>
            </a:fld>
            <a:endParaRPr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BFFB2-86D9-4B8F-A59A-553A60B94BBE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977006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37612" y="2277477"/>
            <a:ext cx="2743201" cy="2322178"/>
          </a:xfrm>
        </p:spPr>
        <p:txBody>
          <a:bodyPr anchor="b">
            <a:normAutofit/>
          </a:bodyPr>
          <a:lstStyle>
            <a:lvl1pPr>
              <a:defRPr sz="2600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8" name="Rounded Rectangle 7"/>
          <p:cNvSpPr/>
          <p:nvPr/>
        </p:nvSpPr>
        <p:spPr>
          <a:xfrm>
            <a:off x="1293812" y="533400"/>
            <a:ext cx="6858001" cy="4800600"/>
          </a:xfrm>
          <a:prstGeom prst="roundRect">
            <a:avLst>
              <a:gd name="adj" fmla="val 4409"/>
            </a:avLst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/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1408112" y="647700"/>
            <a:ext cx="6629400" cy="4572000"/>
          </a:xfrm>
          <a:prstGeom prst="roundRect">
            <a:avLst>
              <a:gd name="adj" fmla="val 3725"/>
            </a:avLst>
          </a:prstGeom>
        </p:spPr>
        <p:txBody>
          <a:bodyPr tIns="91440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37614" y="4583187"/>
            <a:ext cx="2743200" cy="1131813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E9F02-BE96-4BAE-86A5-1FA60D24CAE2}" type="datetime1">
              <a:rPr lang="en-US"/>
              <a:t>8/2/2019</a:t>
            </a:fld>
            <a:endParaRPr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BFFB2-86D9-4B8F-A59A-553A60B94BBE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393017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08213" y="304800"/>
            <a:ext cx="9372600" cy="12004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08213" y="1600200"/>
            <a:ext cx="93726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53576" y="6505078"/>
            <a:ext cx="964036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fld id="{9D3B9702-7FBF-4720-8670-571C5E7EEDDE}" type="datetime1">
              <a:rPr lang="en-US" smtClean="0"/>
              <a:pPr/>
              <a:t>8/2/2019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80159" y="6505078"/>
            <a:ext cx="6876415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80814" y="6280298"/>
            <a:ext cx="533399" cy="3491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b="1">
                <a:solidFill>
                  <a:srgbClr val="AB3C19"/>
                </a:solidFill>
              </a:defRPr>
            </a:lvl1pPr>
          </a:lstStyle>
          <a:p>
            <a:fld id="{8FDBFFB2-86D9-4B8F-A59A-553A60B94BB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02558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90000"/>
        </a:lnSpc>
        <a:spcBef>
          <a:spcPts val="1800"/>
        </a:spcBef>
        <a:buSzPct val="80000"/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94360" indent="-228600" algn="l" defTabSz="914400" rtl="0" eaLnBrk="1" latinLnBrk="0" hangingPunct="1">
        <a:lnSpc>
          <a:spcPct val="90000"/>
        </a:lnSpc>
        <a:spcBef>
          <a:spcPts val="1000"/>
        </a:spcBef>
        <a:buSzPct val="80000"/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lnSpc>
          <a:spcPct val="90000"/>
        </a:lnSpc>
        <a:spcBef>
          <a:spcPts val="800"/>
        </a:spcBef>
        <a:buSzPct val="80000"/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indent="-228600" algn="l" defTabSz="914400" rtl="0" eaLnBrk="1" latinLnBrk="0" hangingPunct="1">
        <a:lnSpc>
          <a:spcPct val="90000"/>
        </a:lnSpc>
        <a:spcBef>
          <a:spcPts val="800"/>
        </a:spcBef>
        <a:buSzPct val="80000"/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lnSpc>
          <a:spcPct val="90000"/>
        </a:lnSpc>
        <a:spcBef>
          <a:spcPts val="800"/>
        </a:spcBef>
        <a:buSzPct val="80000"/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74520" indent="-228600" algn="l" defTabSz="914400" rtl="0" eaLnBrk="1" latinLnBrk="0" hangingPunct="1">
        <a:lnSpc>
          <a:spcPct val="90000"/>
        </a:lnSpc>
        <a:spcBef>
          <a:spcPts val="800"/>
        </a:spcBef>
        <a:buSzPct val="80000"/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194560" indent="-228600" algn="l" defTabSz="914400" rtl="0" eaLnBrk="1" latinLnBrk="0" hangingPunct="1">
        <a:lnSpc>
          <a:spcPct val="90000"/>
        </a:lnSpc>
        <a:spcBef>
          <a:spcPts val="800"/>
        </a:spcBef>
        <a:buSzPct val="80000"/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14600" indent="-228600" algn="l" defTabSz="914400" rtl="0" eaLnBrk="1" latinLnBrk="0" hangingPunct="1">
        <a:lnSpc>
          <a:spcPct val="90000"/>
        </a:lnSpc>
        <a:spcBef>
          <a:spcPts val="800"/>
        </a:spcBef>
        <a:buSzPct val="80000"/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834640" indent="-228600" algn="l" defTabSz="914400" rtl="0" eaLnBrk="1" latinLnBrk="0" hangingPunct="1">
        <a:lnSpc>
          <a:spcPct val="90000"/>
        </a:lnSpc>
        <a:spcBef>
          <a:spcPts val="800"/>
        </a:spcBef>
        <a:buSzPct val="80000"/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ce.uw.edu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eattletimes.com/horoscopes/" TargetMode="External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unkno.com/" TargetMode="External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Relationship Id="rId5" Type="http://schemas.openxmlformats.org/officeDocument/2006/relationships/hyperlink" Target="http://piglatinfact.herokuapp.com/" TargetMode="External"/><Relationship Id="rId4" Type="http://schemas.openxmlformats.org/officeDocument/2006/relationships/hyperlink" Target="http://hidden-journey-62459.herokuapp.com/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twitter.com/PiBear2" TargetMode="Externa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5213" y="2090060"/>
            <a:ext cx="8568644" cy="861692"/>
          </a:xfrm>
        </p:spPr>
        <p:txBody>
          <a:bodyPr>
            <a:normAutofit/>
          </a:bodyPr>
          <a:lstStyle/>
          <a:p>
            <a:r>
              <a:rPr lang="en-US" sz="4500" dirty="0"/>
              <a:t>Becoming a Software Developer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5213" y="3338685"/>
            <a:ext cx="7091361" cy="838200"/>
          </a:xfrm>
        </p:spPr>
        <p:txBody>
          <a:bodyPr>
            <a:normAutofit/>
          </a:bodyPr>
          <a:lstStyle/>
          <a:p>
            <a:r>
              <a:rPr lang="en-US" sz="3600" dirty="0"/>
              <a:t>Dianna Tingg</a:t>
            </a:r>
          </a:p>
        </p:txBody>
      </p:sp>
    </p:spTree>
    <p:extLst>
      <p:ext uri="{BB962C8B-B14F-4D97-AF65-F5344CB8AC3E}">
        <p14:creationId xmlns:p14="http://schemas.microsoft.com/office/powerpoint/2010/main" val="35784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:circle/>
      </p:transition>
    </mc:Choice>
    <mc:Fallback xmlns="">
      <p:transition spd="slow" advClick="0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5213" y="304800"/>
            <a:ext cx="9372600" cy="1200416"/>
          </a:xfrm>
        </p:spPr>
        <p:txBody>
          <a:bodyPr/>
          <a:lstStyle/>
          <a:p>
            <a:r>
              <a:rPr lang="fr-FR" b="1" dirty="0"/>
              <a:t>Ada Developers Academy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5213" y="1600200"/>
            <a:ext cx="9372600" cy="4114800"/>
          </a:xfrm>
        </p:spPr>
        <p:txBody>
          <a:bodyPr>
            <a:normAutofit/>
          </a:bodyPr>
          <a:lstStyle/>
          <a:p>
            <a:r>
              <a:rPr lang="en-US" sz="2400" dirty="0"/>
              <a:t>Non-profit training program in Downtown Seattle</a:t>
            </a:r>
          </a:p>
          <a:p>
            <a:r>
              <a:rPr lang="en-US" sz="2400" dirty="0"/>
              <a:t>For women and gender-diverse people</a:t>
            </a:r>
          </a:p>
          <a:p>
            <a:r>
              <a:rPr lang="en-US" sz="2400" dirty="0"/>
              <a:t>6 months of full-time classroom training</a:t>
            </a:r>
          </a:p>
          <a:p>
            <a:r>
              <a:rPr lang="en-US" sz="2400" dirty="0"/>
              <a:t>5 months in an industry internship</a:t>
            </a:r>
          </a:p>
          <a:p>
            <a:r>
              <a:rPr lang="en-US" sz="2400" dirty="0"/>
              <a:t>Sponsor companies: Google, Amazon, Nordstrom, Indeed</a:t>
            </a:r>
          </a:p>
          <a:p>
            <a:r>
              <a:rPr lang="en-US" sz="2400" dirty="0"/>
              <a:t>Resume, essays, Excel challenge, coding challenge, interview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2" t="11955" r="4083" b="9687"/>
          <a:stretch/>
        </p:blipFill>
        <p:spPr>
          <a:xfrm>
            <a:off x="8473389" y="1600200"/>
            <a:ext cx="2199315" cy="2030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56244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accel="5000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accel="5000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656081" y="567568"/>
            <a:ext cx="8859520" cy="93196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200" dirty="0"/>
              <a:t>Chocolate Factory Program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F609E1-5504-C64C-9AF3-D4B61A875F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600" t="10470" r="15600" b="15344"/>
          <a:stretch/>
        </p:blipFill>
        <p:spPr>
          <a:xfrm>
            <a:off x="419100" y="1600200"/>
            <a:ext cx="4437380" cy="4855318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11BC4EF-AC1D-8347-AF24-43F60F9D70B7}"/>
              </a:ext>
            </a:extLst>
          </p:cNvPr>
          <p:cNvSpPr txBox="1">
            <a:spLocks/>
          </p:cNvSpPr>
          <p:nvPr/>
        </p:nvSpPr>
        <p:spPr>
          <a:xfrm>
            <a:off x="5039360" y="1600200"/>
            <a:ext cx="6096760" cy="4690232"/>
          </a:xfrm>
          <a:prstGeom prst="rect">
            <a:avLst/>
          </a:prstGeom>
        </p:spPr>
        <p:txBody>
          <a:bodyPr>
            <a:normAutofit/>
          </a:bodyPr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SzPct val="80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8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745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945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146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346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Must be written in Ruby</a:t>
            </a:r>
          </a:p>
          <a:p>
            <a:r>
              <a:rPr lang="en-US" sz="2400" dirty="0"/>
              <a:t>Factory is open 3 days a week</a:t>
            </a:r>
          </a:p>
          <a:p>
            <a:r>
              <a:rPr lang="en-US" sz="2400" dirty="0"/>
              <a:t>Milk chocolate bars cost $2 to produce and are sold for $3</a:t>
            </a:r>
          </a:p>
          <a:p>
            <a:r>
              <a:rPr lang="en-US" sz="2400" dirty="0"/>
              <a:t>Dark chocolate bars cost $3 to produce and are sold for $5</a:t>
            </a:r>
          </a:p>
          <a:p>
            <a:r>
              <a:rPr lang="en-US" sz="2400" dirty="0"/>
              <a:t>Accepts input from the user</a:t>
            </a:r>
          </a:p>
          <a:p>
            <a:r>
              <a:rPr lang="en-US" sz="2400" dirty="0"/>
              <a:t>Calculate various metrics</a:t>
            </a:r>
          </a:p>
          <a:p>
            <a:pPr lvl="2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717877320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222DFB-B1E8-384E-B3B9-26FC9C9449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0759031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6437" y="2277477"/>
            <a:ext cx="2869035" cy="2322178"/>
          </a:xfrm>
        </p:spPr>
        <p:txBody>
          <a:bodyPr/>
          <a:lstStyle/>
          <a:p>
            <a:r>
              <a:rPr lang="en-US" dirty="0"/>
              <a:t>Living Computers: Museum + Labs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>
          <a:xfrm>
            <a:off x="8506437" y="4658688"/>
            <a:ext cx="3141489" cy="1131813"/>
          </a:xfrm>
        </p:spPr>
        <p:txBody>
          <a:bodyPr>
            <a:normAutofit/>
          </a:bodyPr>
          <a:lstStyle/>
          <a:p>
            <a:r>
              <a:rPr lang="en-US" sz="2000" dirty="0"/>
              <a:t>2245 First Ave S (SoDo)</a:t>
            </a:r>
          </a:p>
        </p:txBody>
      </p:sp>
      <p:pic>
        <p:nvPicPr>
          <p:cNvPr id="12" name="Picture Placeholder 11" descr="A person standing in front of a computer&#10;&#10;Description automatically generated">
            <a:extLst>
              <a:ext uri="{FF2B5EF4-FFF2-40B4-BE49-F238E27FC236}">
                <a16:creationId xmlns:a16="http://schemas.microsoft.com/office/drawing/2014/main" id="{4F0A5FBB-44C7-2D4F-B6FE-16130FCF368F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71" b="597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60914985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5213" y="304800"/>
            <a:ext cx="9372600" cy="1200416"/>
          </a:xfrm>
        </p:spPr>
        <p:txBody>
          <a:bodyPr/>
          <a:lstStyle/>
          <a:p>
            <a:r>
              <a:rPr lang="fr-FR" b="1" dirty="0"/>
              <a:t>UW Professional &amp; Continuing Education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5213" y="1600200"/>
            <a:ext cx="9372600" cy="4114800"/>
          </a:xfrm>
        </p:spPr>
        <p:txBody>
          <a:bodyPr>
            <a:normAutofit/>
          </a:bodyPr>
          <a:lstStyle/>
          <a:p>
            <a:r>
              <a:rPr lang="en-US" sz="2400" dirty="0"/>
              <a:t>Downtown Seattle, Bellevue, Bothell</a:t>
            </a:r>
          </a:p>
          <a:p>
            <a:r>
              <a:rPr lang="en-US" sz="2400" dirty="0"/>
              <a:t>Classes in-person or online</a:t>
            </a:r>
          </a:p>
          <a:p>
            <a:r>
              <a:rPr lang="en-US" sz="2400" dirty="0"/>
              <a:t>Certificate in Python Programming</a:t>
            </a:r>
          </a:p>
          <a:p>
            <a:r>
              <a:rPr lang="en-US" sz="2400" dirty="0"/>
              <a:t>Costs covered by tuition reimbursement</a:t>
            </a:r>
          </a:p>
          <a:p>
            <a:r>
              <a:rPr lang="en-US" sz="2400" dirty="0">
                <a:hlinkClick r:id="rId3"/>
              </a:rPr>
              <a:t>https://www.pce.uw.edu/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5414" y="1600200"/>
            <a:ext cx="2174421" cy="2174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928899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075698" y="1600200"/>
            <a:ext cx="9372600" cy="4114800"/>
          </a:xfrm>
        </p:spPr>
        <p:txBody>
          <a:bodyPr/>
          <a:lstStyle/>
          <a:p>
            <a:r>
              <a:rPr lang="en-US" dirty="0"/>
              <a:t>Created by Guido van Rossum in 1991</a:t>
            </a:r>
          </a:p>
          <a:p>
            <a:r>
              <a:rPr lang="en-US" dirty="0"/>
              <a:t>Named after the British comedy group Monty Python</a:t>
            </a:r>
          </a:p>
          <a:p>
            <a:r>
              <a:rPr lang="en-US" dirty="0"/>
              <a:t>High-level, general-purpose programming language</a:t>
            </a:r>
          </a:p>
          <a:p>
            <a:r>
              <a:rPr lang="en-US" dirty="0"/>
              <a:t>Google, YouTube, Reddit, Instagram, Spotify</a:t>
            </a:r>
          </a:p>
          <a:p>
            <a:r>
              <a:rPr lang="en-US" dirty="0"/>
              <a:t>Good for data science and machine learning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189" y="724724"/>
            <a:ext cx="2652364" cy="786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963209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895599" y="567568"/>
            <a:ext cx="6400801" cy="93196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200" dirty="0"/>
              <a:t>Horoscope Program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61" t="9260" r="3289" b="15897"/>
          <a:stretch/>
        </p:blipFill>
        <p:spPr>
          <a:xfrm>
            <a:off x="437719" y="1362865"/>
            <a:ext cx="4915759" cy="457875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552762" y="3052078"/>
            <a:ext cx="64752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Seattle Times Horoscopes: </a:t>
            </a:r>
          </a:p>
          <a:p>
            <a:r>
              <a:rPr lang="en-US" sz="2400" dirty="0">
                <a:hlinkClick r:id="rId3"/>
              </a:rPr>
              <a:t>https://www.seattletimes.com/horoscopes/</a:t>
            </a:r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59580977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895599" y="567568"/>
            <a:ext cx="6400801" cy="93196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200" dirty="0"/>
              <a:t>Pig Latin Mashup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19" y="1600200"/>
            <a:ext cx="4572000" cy="377952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219630" y="1600200"/>
            <a:ext cx="678949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Random fact generator: </a:t>
            </a:r>
          </a:p>
          <a:p>
            <a:r>
              <a:rPr lang="en-US" sz="2400" dirty="0">
                <a:hlinkClick r:id="rId3"/>
              </a:rPr>
              <a:t>http://unkno.com/</a:t>
            </a:r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Pig Latin translator: </a:t>
            </a:r>
          </a:p>
          <a:p>
            <a:r>
              <a:rPr lang="en-US" sz="2400" dirty="0">
                <a:hlinkClick r:id="rId4"/>
              </a:rPr>
              <a:t>http://hidden-journey-62459.herokuapp.com/</a:t>
            </a:r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Dianna’s mashup:</a:t>
            </a:r>
          </a:p>
          <a:p>
            <a:r>
              <a:rPr lang="en-US" sz="2400" dirty="0">
                <a:hlinkClick r:id="rId5"/>
              </a:rPr>
              <a:t>http://piglatinfact.herokuapp.com/</a:t>
            </a:r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5144635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895599" y="567568"/>
            <a:ext cx="6400801" cy="93196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200" dirty="0"/>
              <a:t>Raspberry Pi Project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1EBDC57-3D1B-5A4A-BE32-DC972B95A7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82" t="12922" r="5214" b="9592"/>
          <a:stretch/>
        </p:blipFill>
        <p:spPr>
          <a:xfrm>
            <a:off x="2638691" y="1454295"/>
            <a:ext cx="6932029" cy="4441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02989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9E0513-6C23-4F33-B291-65B431A72E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1840" y="3044332"/>
            <a:ext cx="4511040" cy="769335"/>
          </a:xfrm>
        </p:spPr>
        <p:txBody>
          <a:bodyPr>
            <a:noAutofit/>
          </a:bodyPr>
          <a:lstStyle/>
          <a:p>
            <a:r>
              <a:rPr lang="en-US" sz="3600" b="1" dirty="0">
                <a:hlinkClick r:id="rId2"/>
              </a:rPr>
              <a:t>twitter.com/PiBear2</a:t>
            </a:r>
            <a:endParaRPr lang="en-US" sz="36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ED3E0D-E345-45E3-A1F5-88D2BBD5732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23" t="20296" r="67917" b="12296"/>
          <a:stretch/>
        </p:blipFill>
        <p:spPr>
          <a:xfrm>
            <a:off x="1632856" y="436278"/>
            <a:ext cx="4666343" cy="5985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01643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36" t="10785" r="4801" b="9477"/>
          <a:stretch/>
        </p:blipFill>
        <p:spPr>
          <a:xfrm>
            <a:off x="2351313" y="329752"/>
            <a:ext cx="9414588" cy="5516819"/>
          </a:xfrm>
          <a:ln>
            <a:solidFill>
              <a:srgbClr val="AB3C19"/>
            </a:solidFill>
          </a:ln>
        </p:spPr>
      </p:pic>
    </p:spTree>
    <p:extLst>
      <p:ext uri="{BB962C8B-B14F-4D97-AF65-F5344CB8AC3E}">
        <p14:creationId xmlns:p14="http://schemas.microsoft.com/office/powerpoint/2010/main" val="1089989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theme/theme1.xml><?xml version="1.0" encoding="utf-8"?>
<a:theme xmlns:a="http://schemas.openxmlformats.org/drawingml/2006/main" name="Children Playing 16x9">
  <a:themeElements>
    <a:clrScheme name="Children Happy">
      <a:dk1>
        <a:srgbClr val="595959"/>
      </a:dk1>
      <a:lt1>
        <a:sysClr val="window" lastClr="FFFFFF"/>
      </a:lt1>
      <a:dk2>
        <a:srgbClr val="000000"/>
      </a:dk2>
      <a:lt2>
        <a:srgbClr val="DDDDDD"/>
      </a:lt2>
      <a:accent1>
        <a:srgbClr val="A6B727"/>
      </a:accent1>
      <a:accent2>
        <a:srgbClr val="DF5327"/>
      </a:accent2>
      <a:accent3>
        <a:srgbClr val="FE9E00"/>
      </a:accent3>
      <a:accent4>
        <a:srgbClr val="418AB3"/>
      </a:accent4>
      <a:accent5>
        <a:srgbClr val="D9D66D"/>
      </a:accent5>
      <a:accent6>
        <a:srgbClr val="838383"/>
      </a:accent6>
      <a:hlink>
        <a:srgbClr val="F59E00"/>
      </a:hlink>
      <a:folHlink>
        <a:srgbClr val="B2B2B2"/>
      </a:folHlink>
    </a:clrScheme>
    <a:fontScheme name="Euphemia">
      <a:majorFont>
        <a:latin typeface="Euphemia"/>
        <a:ea typeface=""/>
        <a:cs typeface=""/>
      </a:majorFont>
      <a:minorFont>
        <a:latin typeface="Euphem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3461883.potx" id="{18737D51-7733-4200-B5C9-BF22CA2CE631}" vid="{40CEFE45-12FF-4454-86EB-59F04C858872}"/>
    </a:ext>
  </a:extLst>
</a:theme>
</file>

<file path=ppt/theme/theme2.xml><?xml version="1.0" encoding="utf-8"?>
<a:theme xmlns:a="http://schemas.openxmlformats.org/drawingml/2006/main" name="Office Theme">
  <a:themeElements>
    <a:clrScheme name="Children Happy">
      <a:dk1>
        <a:srgbClr val="595959"/>
      </a:dk1>
      <a:lt1>
        <a:sysClr val="window" lastClr="FFFFFF"/>
      </a:lt1>
      <a:dk2>
        <a:srgbClr val="000000"/>
      </a:dk2>
      <a:lt2>
        <a:srgbClr val="DDDDDD"/>
      </a:lt2>
      <a:accent1>
        <a:srgbClr val="A6B727"/>
      </a:accent1>
      <a:accent2>
        <a:srgbClr val="DF5327"/>
      </a:accent2>
      <a:accent3>
        <a:srgbClr val="FE9E00"/>
      </a:accent3>
      <a:accent4>
        <a:srgbClr val="418AB3"/>
      </a:accent4>
      <a:accent5>
        <a:srgbClr val="D9D66D"/>
      </a:accent5>
      <a:accent6>
        <a:srgbClr val="838383"/>
      </a:accent6>
      <a:hlink>
        <a:srgbClr val="F59E00"/>
      </a:hlink>
      <a:folHlink>
        <a:srgbClr val="B2B2B2"/>
      </a:folHlink>
    </a:clrScheme>
    <a:fontScheme name="Euphemia">
      <a:majorFont>
        <a:latin typeface="Euphemia"/>
        <a:ea typeface=""/>
        <a:cs typeface=""/>
      </a:majorFont>
      <a:minorFont>
        <a:latin typeface="Euphem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Children Happy">
      <a:dk1>
        <a:srgbClr val="595959"/>
      </a:dk1>
      <a:lt1>
        <a:sysClr val="window" lastClr="FFFFFF"/>
      </a:lt1>
      <a:dk2>
        <a:srgbClr val="000000"/>
      </a:dk2>
      <a:lt2>
        <a:srgbClr val="DDDDDD"/>
      </a:lt2>
      <a:accent1>
        <a:srgbClr val="A6B727"/>
      </a:accent1>
      <a:accent2>
        <a:srgbClr val="DF5327"/>
      </a:accent2>
      <a:accent3>
        <a:srgbClr val="FE9E00"/>
      </a:accent3>
      <a:accent4>
        <a:srgbClr val="418AB3"/>
      </a:accent4>
      <a:accent5>
        <a:srgbClr val="D9D66D"/>
      </a:accent5>
      <a:accent6>
        <a:srgbClr val="838383"/>
      </a:accent6>
      <a:hlink>
        <a:srgbClr val="F59E00"/>
      </a:hlink>
      <a:folHlink>
        <a:srgbClr val="B2B2B2"/>
      </a:folHlink>
    </a:clrScheme>
    <a:fontScheme name="Euphemia">
      <a:majorFont>
        <a:latin typeface="Euphemia"/>
        <a:ea typeface=""/>
        <a:cs typeface=""/>
      </a:majorFont>
      <a:minorFont>
        <a:latin typeface="Euphem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Children playing education presentation design (cartoon illustration, widescreen)</Template>
  <TotalTime>640</TotalTime>
  <Words>253</Words>
  <Application>Microsoft Office PowerPoint</Application>
  <PresentationFormat>Widescreen</PresentationFormat>
  <Paragraphs>48</Paragraphs>
  <Slides>12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Euphemia</vt:lpstr>
      <vt:lpstr>Wingdings</vt:lpstr>
      <vt:lpstr>Children Playing 16x9</vt:lpstr>
      <vt:lpstr>Becoming a Software Developer</vt:lpstr>
      <vt:lpstr>Living Computers: Museum + Labs</vt:lpstr>
      <vt:lpstr>UW Professional &amp; Continuing Education</vt:lpstr>
      <vt:lpstr>PowerPoint Presentation</vt:lpstr>
      <vt:lpstr>PowerPoint Presentation</vt:lpstr>
      <vt:lpstr>PowerPoint Presentation</vt:lpstr>
      <vt:lpstr>PowerPoint Presentation</vt:lpstr>
      <vt:lpstr>twitter.com/PiBear2</vt:lpstr>
      <vt:lpstr>PowerPoint Presentation</vt:lpstr>
      <vt:lpstr>Ada Developers Academy</vt:lpstr>
      <vt:lpstr>PowerPoint Presentation</vt:lpstr>
      <vt:lpstr>Conclusion</vt:lpstr>
    </vt:vector>
  </TitlesOfParts>
  <Company>Providence Health &amp; Services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Layout</dc:title>
  <dc:creator>Tingg, Dianna Y</dc:creator>
  <cp:lastModifiedBy>Dianna Tingg</cp:lastModifiedBy>
  <cp:revision>51</cp:revision>
  <dcterms:created xsi:type="dcterms:W3CDTF">2019-07-26T17:33:43Z</dcterms:created>
  <dcterms:modified xsi:type="dcterms:W3CDTF">2019-08-02T14:57:12Z</dcterms:modified>
</cp:coreProperties>
</file>